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82" r:id="rId3"/>
    <p:sldId id="383" r:id="rId4"/>
    <p:sldId id="306" r:id="rId5"/>
    <p:sldId id="280" r:id="rId6"/>
    <p:sldId id="356" r:id="rId7"/>
    <p:sldId id="310" r:id="rId8"/>
    <p:sldId id="281" r:id="rId9"/>
    <p:sldId id="293" r:id="rId10"/>
    <p:sldId id="307" r:id="rId11"/>
    <p:sldId id="274" r:id="rId12"/>
    <p:sldId id="3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050"/>
    <a:srgbClr val="BCBCBC"/>
    <a:srgbClr val="C8C8C8"/>
    <a:srgbClr val="FF00FF"/>
    <a:srgbClr val="A455B3"/>
    <a:srgbClr val="C66058"/>
    <a:srgbClr val="A6A6A6"/>
    <a:srgbClr val="B7B7B7"/>
    <a:srgbClr val="FC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22.wdp"/><Relationship Id="rId4" Type="http://schemas.openxmlformats.org/officeDocument/2006/relationships/image" Target="../media/image21.png"/><Relationship Id="rId3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.svg"/><Relationship Id="rId2" Type="http://schemas.openxmlformats.org/officeDocument/2006/relationships/image" Target="../media/image11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.svg"/><Relationship Id="rId2" Type="http://schemas.openxmlformats.org/officeDocument/2006/relationships/image" Target="../media/image11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dangcongsan.vn/" TargetMode="External"/><Relationship Id="rId3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s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41659" y="2213647"/>
            <a:ext cx="9548261" cy="4499973"/>
          </a:xfrm>
          <a:prstGeom prst="rect">
            <a:avLst/>
          </a:prstGeom>
        </p:spPr>
      </p:pic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808" y="3690198"/>
            <a:ext cx="4572383" cy="263608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37744" y="3382954"/>
            <a:ext cx="3328128" cy="2117"/>
            <a:chOff x="3328308" y="2537215"/>
            <a:chExt cx="2496096" cy="158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328308" y="2537215"/>
              <a:ext cx="1828800" cy="1588"/>
            </a:xfrm>
            <a:prstGeom prst="line">
              <a:avLst/>
            </a:prstGeom>
            <a:ln w="19050" cmpd="sng">
              <a:solidFill>
                <a:srgbClr val="ECE54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84324" y="2537215"/>
              <a:ext cx="640080" cy="1588"/>
            </a:xfrm>
            <a:prstGeom prst="line">
              <a:avLst/>
            </a:prstGeom>
            <a:ln w="19050" cmpd="sng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5114679" y="2494051"/>
            <a:ext cx="1943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5155" y="4549877"/>
            <a:ext cx="3567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4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9400"/>
            <a:ext cx="755969" cy="7722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1019" y="279400"/>
            <a:ext cx="8609965" cy="20300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VÂN ĐỒN</a:t>
            </a:r>
            <a:endParaRPr lang="en-US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cap="none" spc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TỔ: SỬ - ĐỊA – GDCD</a:t>
            </a:r>
            <a:endParaRPr lang="en-US" sz="3600" b="1" i="1" cap="none" spc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cap="none" spc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MÔN:  GDCD 7</a:t>
            </a:r>
            <a:endParaRPr lang="en-US" sz="3600" b="1" i="1" cap="none" spc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000">
        <p:fade/>
      </p:transition>
    </mc:Choice>
    <mc:Fallback>
      <p:transition spd="med" advTm="9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ình nền PowerPoint học tập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10665205" y="1246482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Hộp Văn bản 32"/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lựa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chọn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trong hai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vụ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dưới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  <a:endParaRPr lang="vi-VN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Nhóm 36"/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51" y="2044488"/>
            <a:ext cx="6727273" cy="3705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3967244"/>
            <a:ext cx="12192000" cy="28907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04165"/>
            <a:ext cx="5783036" cy="37035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35" y="93972"/>
            <a:ext cx="3724275" cy="18383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473" y="530911"/>
            <a:ext cx="800100" cy="762000"/>
          </a:xfrm>
          <a:prstGeom prst="rect">
            <a:avLst/>
          </a:prstGeom>
        </p:spPr>
      </p:pic>
      <p:grpSp>
        <p:nvGrpSpPr>
          <p:cNvPr id="20" name="组合 1"/>
          <p:cNvGrpSpPr/>
          <p:nvPr/>
        </p:nvGrpSpPr>
        <p:grpSpPr>
          <a:xfrm>
            <a:off x="413113" y="2796784"/>
            <a:ext cx="2820977" cy="3967244"/>
            <a:chOff x="6505575" y="551362"/>
            <a:chExt cx="2711589" cy="4129595"/>
          </a:xfrm>
        </p:grpSpPr>
        <p:pic>
          <p:nvPicPr>
            <p:cNvPr id="21" name="图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13" t="25555" r="40729" b="29630"/>
            <a:stretch>
              <a:fillRect/>
            </a:stretch>
          </p:blipFill>
          <p:spPr>
            <a:xfrm rot="21268688">
              <a:off x="7159538" y="551362"/>
              <a:ext cx="2057626" cy="2735963"/>
            </a:xfrm>
            <a:prstGeom prst="rect">
              <a:avLst/>
            </a:prstGeom>
          </p:spPr>
        </p:pic>
        <p:pic>
          <p:nvPicPr>
            <p:cNvPr id="22" name="图片 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2" t="28148" r="36250" b="31111"/>
            <a:stretch>
              <a:fillRect/>
            </a:stretch>
          </p:blipFill>
          <p:spPr>
            <a:xfrm>
              <a:off x="6572250" y="2277763"/>
              <a:ext cx="2486025" cy="2056111"/>
            </a:xfrm>
            <a:prstGeom prst="rect">
              <a:avLst/>
            </a:prstGeom>
          </p:spPr>
        </p:pic>
        <p:pic>
          <p:nvPicPr>
            <p:cNvPr id="23" name="图片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8" t="22557" r="8288" b="21948"/>
            <a:stretch>
              <a:fillRect/>
            </a:stretch>
          </p:blipFill>
          <p:spPr>
            <a:xfrm>
              <a:off x="6505575" y="3873867"/>
              <a:ext cx="1609725" cy="707657"/>
            </a:xfrm>
            <a:prstGeom prst="rect">
              <a:avLst/>
            </a:prstGeom>
          </p:spPr>
        </p:pic>
        <p:pic>
          <p:nvPicPr>
            <p:cNvPr id="24" name="图片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0" t="19395" r="8308" b="17707"/>
            <a:stretch>
              <a:fillRect/>
            </a:stretch>
          </p:blipFill>
          <p:spPr>
            <a:xfrm rot="892371">
              <a:off x="7650419" y="4065257"/>
              <a:ext cx="1235096" cy="6157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330234" y="1316452"/>
            <a:ext cx="9890216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dirty="0" err="1">
                <a:solidFill>
                  <a:srgbClr val="EF63A2"/>
                </a:solidFill>
                <a:latin typeface="SVN-Caprica Script" pitchFamily="2" charset="0"/>
              </a:rPr>
              <a:t>Tạm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</a:t>
            </a:r>
            <a:r>
              <a:rPr lang="vi-VN" sz="5400" dirty="0" err="1">
                <a:solidFill>
                  <a:srgbClr val="EF63A2"/>
                </a:solidFill>
                <a:latin typeface="SVN-Caprica Script" pitchFamily="2" charset="0"/>
              </a:rPr>
              <a:t>biệt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</a:t>
            </a:r>
            <a:r>
              <a:rPr lang="vi-VN" sz="5400" dirty="0" err="1">
                <a:solidFill>
                  <a:srgbClr val="EF63A2"/>
                </a:solidFill>
                <a:latin typeface="SVN-Caprica Script" pitchFamily="2" charset="0"/>
              </a:rPr>
              <a:t>và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</a:t>
            </a:r>
            <a:r>
              <a:rPr lang="vi-VN" sz="5400" dirty="0" err="1">
                <a:solidFill>
                  <a:srgbClr val="EF63A2"/>
                </a:solidFill>
                <a:latin typeface="SVN-Caprica Script" pitchFamily="2" charset="0"/>
              </a:rPr>
              <a:t>hẹn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</a:t>
            </a:r>
            <a:r>
              <a:rPr lang="vi-VN" sz="5400" dirty="0" err="1">
                <a:solidFill>
                  <a:srgbClr val="EF63A2"/>
                </a:solidFill>
                <a:latin typeface="SVN-Caprica Script" pitchFamily="2" charset="0"/>
              </a:rPr>
              <a:t>gặp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</a:t>
            </a:r>
            <a:r>
              <a:rPr lang="vi-VN" sz="5400" dirty="0" err="1">
                <a:solidFill>
                  <a:srgbClr val="EF63A2"/>
                </a:solidFill>
                <a:latin typeface="SVN-Caprica Script" pitchFamily="2" charset="0"/>
              </a:rPr>
              <a:t>lại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</a:t>
            </a:r>
            <a:r>
              <a:rPr lang="vi-VN" sz="5400" dirty="0" err="1">
                <a:solidFill>
                  <a:srgbClr val="EF63A2"/>
                </a:solidFill>
                <a:latin typeface="SVN-Caprica Script" pitchFamily="2" charset="0"/>
              </a:rPr>
              <a:t>các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em </a:t>
            </a:r>
            <a:r>
              <a:rPr lang="en-US" altLang="vi-VN" sz="5400" dirty="0">
                <a:solidFill>
                  <a:srgbClr val="EF63A2"/>
                </a:solidFill>
                <a:latin typeface="SVN-Caprica Script" pitchFamily="2" charset="0"/>
              </a:rPr>
              <a:t>ở Bài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</a:t>
            </a:r>
            <a:r>
              <a:rPr lang="vi-VN" sz="5400" dirty="0" err="1">
                <a:solidFill>
                  <a:srgbClr val="EF63A2"/>
                </a:solidFill>
                <a:latin typeface="SVN-Caprica Script" pitchFamily="2" charset="0"/>
              </a:rPr>
              <a:t>học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</a:t>
            </a:r>
            <a:r>
              <a:rPr lang="vi-VN" sz="5400" dirty="0" err="1">
                <a:solidFill>
                  <a:srgbClr val="EF63A2"/>
                </a:solidFill>
                <a:latin typeface="SVN-Caprica Script" pitchFamily="2" charset="0"/>
              </a:rPr>
              <a:t>tiếp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theo</a:t>
            </a:r>
            <a:r>
              <a:rPr lang="en-US" altLang="vi-VN" sz="5400" dirty="0">
                <a:solidFill>
                  <a:srgbClr val="EF63A2"/>
                </a:solidFill>
                <a:latin typeface="SVN-Caprica Script" pitchFamily="2" charset="0"/>
              </a:rPr>
              <a:t>!</a:t>
            </a:r>
            <a:endParaRPr lang="en-US" altLang="vi-VN" sz="5400" dirty="0">
              <a:solidFill>
                <a:srgbClr val="EF63A2"/>
              </a:solidFill>
              <a:latin typeface="SVN-Caprica Scrip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Học Sinh đi Học Trên Nền Quảng Cáo đường, Nền Quảng Cáo, Nét đẹp,  Đồng Cỏ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/>
          <p:cNvSpPr txBox="1"/>
          <p:nvPr/>
        </p:nvSpPr>
        <p:spPr>
          <a:xfrm>
            <a:off x="148590" y="1092199"/>
            <a:ext cx="12192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4: GIỮ CHỮ TÍN</a:t>
            </a:r>
            <a:endParaRPr lang="en-US" sz="72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72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  <a:endParaRPr lang="en-US" altLang="vi-VN" sz="72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9" name="Picture 4" descr="Hình nền PowerPoint học tập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/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/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/>
          <p:cNvSpPr/>
          <p:nvPr/>
        </p:nvSpPr>
        <p:spPr>
          <a:xfrm>
            <a:off x="4468577" y="3372374"/>
            <a:ext cx="6178908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  <a:endParaRPr lang="vi-VN" sz="5400" b="1" i="1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/>
          <p:cNvSpPr/>
          <p:nvPr/>
        </p:nvSpPr>
        <p:spPr>
          <a:xfrm>
            <a:off x="9002159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8" name="Hình ảnh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370" y="2835149"/>
            <a:ext cx="1726076" cy="172607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图片 8"/>
          <p:cNvPicPr>
            <a:picLocks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1443355"/>
            <a:ext cx="1068070" cy="2527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8"/>
      </p:transition>
    </mc:Choice>
    <mc:Fallback>
      <p:transition spd="slow">
        <p:wheel spokes="8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Hộp Văn bản 32"/>
          <p:cNvSpPr txBox="1"/>
          <p:nvPr/>
        </p:nvSpPr>
        <p:spPr>
          <a:xfrm>
            <a:off x="906012" y="1530795"/>
            <a:ext cx="1078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ca dao,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tục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thành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tương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ứng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rút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ra ý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nghĩa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  <a:endParaRPr lang="vi-VN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Nhóm 36"/>
          <p:cNvGrpSpPr/>
          <p:nvPr/>
        </p:nvGrpSpPr>
        <p:grpSpPr>
          <a:xfrm>
            <a:off x="504176" y="1665289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hỏi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9" y="2496026"/>
            <a:ext cx="3806888" cy="2699655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52" y="2496026"/>
            <a:ext cx="3789746" cy="2699655"/>
          </a:xfrm>
          <a:prstGeom prst="rect">
            <a:avLst/>
          </a:prstGeom>
        </p:spPr>
      </p:pic>
      <p:pic>
        <p:nvPicPr>
          <p:cNvPr id="8" name="Hình ảnh 7" descr="Ảnh có chứa văn bản&#10;&#10;Mô tả được tạo tự độ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98" y="2500985"/>
            <a:ext cx="3551025" cy="2698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" y="-1079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90172" y="442211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56637" y="809772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 lời phải giữ lấy lời/ Đừng như con bướm đậu rồi lại ba</a:t>
            </a:r>
            <a:endParaRPr lang="vi-VN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9429979" y="912639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97445" y="912639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34548" y="912639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32763" y="916190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9512424" y="1244076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57283" y="1372273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Hộp Văn bản 32"/>
          <p:cNvSpPr txBox="1"/>
          <p:nvPr/>
        </p:nvSpPr>
        <p:spPr>
          <a:xfrm>
            <a:off x="919347" y="1520000"/>
            <a:ext cx="1078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ca dao,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tục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thành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tương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ứng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rút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ra ý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nghĩa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  <a:endParaRPr lang="vi-VN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Nhóm 36"/>
          <p:cNvGrpSpPr/>
          <p:nvPr/>
        </p:nvGrpSpPr>
        <p:grpSpPr>
          <a:xfrm>
            <a:off x="517511" y="1654494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hỏi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4" y="2485231"/>
            <a:ext cx="3806888" cy="2699655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87" y="2485231"/>
            <a:ext cx="3789746" cy="2699655"/>
          </a:xfrm>
          <a:prstGeom prst="rect">
            <a:avLst/>
          </a:prstGeom>
        </p:spPr>
      </p:pic>
      <p:pic>
        <p:nvPicPr>
          <p:cNvPr id="8" name="Hình ảnh 7" descr="Ảnh có chứa văn bản&#10;&#10;Mô tả được tạo tự độ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133" y="2490190"/>
            <a:ext cx="3551025" cy="2698391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650240" y="5306695"/>
            <a:ext cx="40176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nô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lời phải giữ lấy lời</a:t>
            </a:r>
            <a:endParaRPr lang="en-US" sz="200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như con bướm đậu rồi lại bay</a:t>
            </a:r>
            <a:endParaRPr lang="en-US" sz="200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4277995" y="5549900"/>
            <a:ext cx="4017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nói như đinh đóng cột</a:t>
            </a:r>
            <a:endParaRPr lang="en-US" sz="200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7780020" y="5549900"/>
            <a:ext cx="39204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tín còn quý hơn vàng</a:t>
            </a:r>
            <a:endParaRPr lang="en-US" sz="200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Hộp Văn bản 32"/>
          <p:cNvSpPr txBox="1"/>
          <p:nvPr/>
        </p:nvSpPr>
        <p:spPr>
          <a:xfrm>
            <a:off x="1180967" y="923100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  <a:endParaRPr lang="vi-VN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Hình ảnh 2" descr="Ảnh có chứa văn bản&#10;&#10;Mô tả được tạo tự độ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" y="1447800"/>
            <a:ext cx="7731125" cy="4494530"/>
          </a:xfrm>
          <a:prstGeom prst="rect">
            <a:avLst/>
          </a:prstGeom>
        </p:spPr>
      </p:pic>
      <p:sp>
        <p:nvSpPr>
          <p:cNvPr id="20" name="Hình chữ nhật 19"/>
          <p:cNvSpPr/>
          <p:nvPr/>
        </p:nvSpPr>
        <p:spPr>
          <a:xfrm>
            <a:off x="8282349" y="2028348"/>
            <a:ext cx="3368543" cy="3998280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vi-VN" sz="2000" dirty="0">
                <a:solidFill>
                  <a:schemeClr val="bg1"/>
                </a:solidFill>
                <a:latin typeface="+mj-lt"/>
              </a:rPr>
              <a:t>1/ 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Theo em</a:t>
            </a:r>
            <a:r>
              <a:rPr lang="en-US" altLang="vi-VN" sz="2000" dirty="0">
                <a:solidFill>
                  <a:schemeClr val="bg1"/>
                </a:solidFill>
                <a:latin typeface="+mj-lt"/>
              </a:rPr>
              <a:t>,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US" altLang="vi-VN" sz="2000" dirty="0">
                <a:solidFill>
                  <a:schemeClr val="bg1"/>
                </a:solidFill>
                <a:latin typeface="+mj-lt"/>
              </a:rPr>
              <a:t>2/ 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khuyên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trên?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Hộp Văn bản 32"/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  <a:endParaRPr lang="vi-VN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Nhóm 36"/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0" name="Hình chữ nhật 19"/>
          <p:cNvSpPr/>
          <p:nvPr/>
        </p:nvSpPr>
        <p:spPr>
          <a:xfrm>
            <a:off x="8456559" y="2059758"/>
            <a:ext cx="3194333" cy="3966870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vi-VN" sz="2000" dirty="0">
                <a:solidFill>
                  <a:schemeClr val="bg1"/>
                </a:solidFill>
                <a:latin typeface="+mj-lt"/>
              </a:rPr>
              <a:t>1/ 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Theo em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US" altLang="vi-VN" sz="2000" dirty="0">
                <a:solidFill>
                  <a:schemeClr val="bg1"/>
                </a:solidFill>
                <a:latin typeface="+mj-lt"/>
              </a:rPr>
              <a:t>2/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khuyên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trên?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Hình ảnh 6" descr="Ảnh có chứa văn bản&#10;&#10;Mô tả được tạo tự độ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6" y="1964144"/>
            <a:ext cx="7778174" cy="3966871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96838" y="0"/>
            <a:ext cx="5973445" cy="82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altLang="zh-CN" sz="48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30200" y="830580"/>
            <a:ext cx="11504295" cy="4732020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Hộp Văn bản 32"/>
          <p:cNvSpPr txBox="1"/>
          <p:nvPr/>
        </p:nvSpPr>
        <p:spPr>
          <a:xfrm>
            <a:off x="906012" y="1530795"/>
            <a:ext cx="1078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thông tin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yêu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cầu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  <a:endParaRPr lang="vi-VN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Nhóm 36"/>
          <p:cNvGrpSpPr/>
          <p:nvPr/>
        </p:nvGrpSpPr>
        <p:grpSpPr>
          <a:xfrm>
            <a:off x="536895" y="1530795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8" name="Hình chữ nhật: Góc Tròn 7"/>
          <p:cNvSpPr/>
          <p:nvPr/>
        </p:nvSpPr>
        <p:spPr>
          <a:xfrm>
            <a:off x="536896" y="1992026"/>
            <a:ext cx="11150928" cy="1932419"/>
          </a:xfrm>
          <a:prstGeom prst="roundRect">
            <a:avLst>
              <a:gd name="adj" fmla="val 3578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	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nhiều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ngoài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được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chọn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cao. Tuy nhiên,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vẫn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trạng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nhuận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ý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,... gây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ảnh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hưởng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tốt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vi-VN" sz="2000" dirty="0">
                <a:solidFill>
                  <a:schemeClr val="bg1"/>
                </a:solidFill>
                <a:latin typeface="+mj-lt"/>
              </a:rPr>
              <a:t>(Theo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Hiền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Hoà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Thương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được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khẳng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định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>
                <a:solidFill>
                  <a:schemeClr val="bg1"/>
                </a:solidFill>
                <a:latin typeface="+mj-lt"/>
                <a:hlinkClick r:id="rId4"/>
              </a:rPr>
              <a:t>https://dangcongsan.vn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05/6/2019)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Hình chữ nhật: Góc Tròn 22"/>
          <p:cNvSpPr/>
          <p:nvPr/>
        </p:nvSpPr>
        <p:spPr>
          <a:xfrm>
            <a:off x="330200" y="3983990"/>
            <a:ext cx="11490325" cy="1802130"/>
          </a:xfrm>
          <a:prstGeom prst="roundRect">
            <a:avLst>
              <a:gd name="adj" fmla="val 3578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vi-VN" sz="2000" b="1" dirty="0">
                <a:solidFill>
                  <a:schemeClr val="bg1"/>
                </a:solidFill>
                <a:latin typeface="+mj-lt"/>
              </a:rPr>
              <a:t>Câu 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en-US" altLang="vi-VN" sz="2000" dirty="0" err="1">
                <a:solidFill>
                  <a:schemeClr val="bg1"/>
                </a:solidFill>
                <a:latin typeface="+mj-lt"/>
              </a:rPr>
              <a:t>1/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ngoài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nước</a:t>
            </a:r>
            <a:r>
              <a:rPr lang="en-US" altLang="vi-VN" sz="2000" dirty="0" err="1">
                <a:solidFill>
                  <a:schemeClr val="bg1"/>
                </a:solidFill>
                <a:latin typeface="+mj-lt"/>
              </a:rPr>
              <a:t>?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en-US" altLang="vi-VN" sz="2000" dirty="0">
                <a:solidFill>
                  <a:schemeClr val="bg1"/>
                </a:solidFill>
                <a:latin typeface="+mj-lt"/>
              </a:rPr>
              <a:t>2/ 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Nêu suy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nghĩ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đảm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bảo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khách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endParaRPr lang="vi-VN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  <p:bldP spid="2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/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/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/>
          <p:cNvSpPr/>
          <p:nvPr/>
        </p:nvSpPr>
        <p:spPr>
          <a:xfrm>
            <a:off x="4468577" y="3372374"/>
            <a:ext cx="6178908" cy="10147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i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6000" i="1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/>
          <p:cNvSpPr/>
          <p:nvPr/>
        </p:nvSpPr>
        <p:spPr>
          <a:xfrm>
            <a:off x="10444550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1" name="Hình ảnh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370" y="2835149"/>
            <a:ext cx="1726075" cy="172607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图片 8"/>
          <p:cNvPicPr>
            <a:picLocks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265" y="1575435"/>
            <a:ext cx="1068070" cy="2527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dissolve/>
      </p:transition>
    </mc:Choice>
    <mc:Fallback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hiên thể">
  <a:themeElements>
    <a:clrScheme name="Thiên thể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Thiên thể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iên th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TM03457452[[fn=Thiên thể]]</Template>
  <TotalTime>0</TotalTime>
  <Words>2033</Words>
  <Application>WPS Presentation</Application>
  <PresentationFormat>Màn hình rộng</PresentationFormat>
  <Paragraphs>113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SimSun</vt:lpstr>
      <vt:lpstr>Wingdings</vt:lpstr>
      <vt:lpstr>Arial</vt:lpstr>
      <vt:lpstr>Times New Roman</vt:lpstr>
      <vt:lpstr>Microsoft YaHei</vt:lpstr>
      <vt:lpstr>Arial Unicode MS</vt:lpstr>
      <vt:lpstr>Calibri Light</vt:lpstr>
      <vt:lpstr>Calibri</vt:lpstr>
      <vt:lpstr>Tahoma</vt:lpstr>
      <vt:lpstr>SVN-Caprica Script</vt:lpstr>
      <vt:lpstr>Segoe Print</vt:lpstr>
      <vt:lpstr>Wingdings</vt:lpstr>
      <vt:lpstr>Thiên thể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NGOC THIEN BAO</dc:creator>
  <cp:lastModifiedBy>LAPTOP ASUS</cp:lastModifiedBy>
  <cp:revision>164</cp:revision>
  <dcterms:created xsi:type="dcterms:W3CDTF">2022-05-07T08:47:00Z</dcterms:created>
  <dcterms:modified xsi:type="dcterms:W3CDTF">2022-09-05T16:54:44Z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